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cSpxREyN7wHdsl2cbfPcyhF6W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00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panoramiczny z podpisem">
  <p:cSld name="Obraz panoramiczny z podpis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podpis">
  <p:cSld name="Tytuł i podpi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erta z podpisem">
  <p:cSld name="Oferta z podpisem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  <p:sp>
        <p:nvSpPr>
          <p:cNvPr id="94" name="Google Shape;94;p2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">
  <p:cSld name="Karta nazw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a">
  <p:cSld name="3 kolumn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a obrazu">
  <p:cSld name="3 kolumna obrazu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2" name="Google Shape;122;p2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5" name="Google Shape;125;p2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 sz="10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" descr="Obraz zawierający osoba, palec, paznokieć, dłoń&#10;&#10;Opis wygenerowany automatycznie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>
            <a:off x="2049691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pl-PL" sz="6000" b="1" dirty="0"/>
              <a:t>Akredytacja w programie Erasmus+</a:t>
            </a:r>
            <a:br>
              <a:rPr lang="pl-PL" sz="6000" b="1" dirty="0"/>
            </a:br>
            <a:endParaRPr sz="6000" b="1" dirty="0"/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>
            <a:off x="4045639" y="4862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pl-PL" b="1" dirty="0">
                <a:solidFill>
                  <a:schemeClr val="dk1"/>
                </a:solidFill>
              </a:rPr>
              <a:t>Projekt  NR: 2023-1-PL01-KA121-SCH-000117543</a:t>
            </a:r>
            <a:endParaRPr lang="pl-PL" dirty="0"/>
          </a:p>
        </p:txBody>
      </p:sp>
      <p:pic>
        <p:nvPicPr>
          <p:cNvPr id="150" name="Google Shape;150;p1" descr="Obraz zawierający tekst, Czcionka, Jaskrawoniebieski, symbol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3586" y="5808799"/>
            <a:ext cx="3334054" cy="69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l-PL">
                <a:latin typeface="Century Gothic"/>
                <a:ea typeface="Century Gothic"/>
                <a:cs typeface="Century Gothic"/>
                <a:sym typeface="Century Gothic"/>
              </a:rPr>
              <a:t>Cel Projektu</a:t>
            </a:r>
            <a:endParaRPr/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648930" y="2438400"/>
            <a:ext cx="61881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560"/>
            </a:pPr>
            <a:r>
              <a:rPr lang="pl-PL" dirty="0"/>
              <a:t>Cel 1 : Zwiększenie kompetencji językowych kadry pedagogicznej i uczniów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560"/>
            </a:pPr>
            <a:endParaRPr lang="pl-PL" dirty="0"/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560"/>
            </a:pPr>
            <a:r>
              <a:rPr lang="pl-PL" dirty="0"/>
              <a:t>Cel 2 : Podniesienie kompetencji cyfrowych i technologicznych uczniów i nauczycieli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560"/>
            </a:pPr>
            <a:endParaRPr lang="pl-PL" dirty="0"/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560"/>
            </a:pPr>
            <a:r>
              <a:rPr lang="pl-PL" dirty="0"/>
              <a:t>Cel 3 : Zwiększenie kompetencji personalnych i społecznych uczniów</a:t>
            </a:r>
            <a:endParaRPr dirty="0"/>
          </a:p>
        </p:txBody>
      </p:sp>
      <p:sp>
        <p:nvSpPr>
          <p:cNvPr id="157" name="Google Shape;157;p2"/>
          <p:cNvSpPr/>
          <p:nvPr/>
        </p:nvSpPr>
        <p:spPr>
          <a:xfrm>
            <a:off x="7015974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"/>
          <p:cNvSpPr/>
          <p:nvPr/>
        </p:nvSpPr>
        <p:spPr>
          <a:xfrm rot="-54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 extrusionOk="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0" name="Google Shape;16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60" y="1854820"/>
            <a:ext cx="3414010" cy="393672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pl-PL" sz="3600" dirty="0">
                <a:latin typeface="Century Gothic"/>
                <a:ea typeface="Century Gothic"/>
                <a:cs typeface="Century Gothic"/>
                <a:sym typeface="Century Gothic"/>
              </a:rPr>
              <a:t>Kto może wziąć udział w projekcie</a:t>
            </a:r>
            <a:br>
              <a:rPr lang="pl-PL" sz="3600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600" dirty="0"/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1"/>
          </p:nvPr>
        </p:nvSpPr>
        <p:spPr>
          <a:xfrm>
            <a:off x="648931" y="2438400"/>
            <a:ext cx="5616216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1600"/>
              <a:buFont typeface="Noto Sans Symbols"/>
              <a:buNone/>
            </a:pPr>
            <a:r>
              <a:rPr lang="pl-PL" b="1" dirty="0"/>
              <a:t>Uczniowie: Klas V – VIII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1600"/>
              <a:buFont typeface="Noto Sans Symbols"/>
              <a:buNone/>
            </a:pPr>
            <a:r>
              <a:rPr lang="pl-PL" b="1" dirty="0"/>
              <a:t>Nauczyciele: 5 opiekunów uczniów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82A222"/>
              </a:buClr>
              <a:buSzPts val="1600"/>
              <a:buFont typeface="Noto Sans Symbols"/>
              <a:buNone/>
            </a:pPr>
            <a:r>
              <a:rPr lang="pl-PL" b="1" dirty="0"/>
              <a:t>Długość wyjazdu: 14 dni (w tym 2 dni podróży)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68" name="Google Shape;168;p3"/>
          <p:cNvSpPr/>
          <p:nvPr/>
        </p:nvSpPr>
        <p:spPr>
          <a:xfrm>
            <a:off x="6449843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3"/>
          <p:cNvSpPr/>
          <p:nvPr/>
        </p:nvSpPr>
        <p:spPr>
          <a:xfrm rot="-54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 extrusionOk="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3" descr="Kla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3742" y="1438929"/>
            <a:ext cx="3980139" cy="398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/>
          <p:nvPr/>
        </p:nvSpPr>
        <p:spPr>
          <a:xfrm>
            <a:off x="8719939" y="1460230"/>
            <a:ext cx="3472060" cy="825932"/>
          </a:xfrm>
          <a:custGeom>
            <a:avLst/>
            <a:gdLst/>
            <a:ahLst/>
            <a:cxnLst/>
            <a:rect l="l" t="t" r="r" b="b"/>
            <a:pathLst>
              <a:path w="3472060" h="825932" extrusionOk="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4"/>
          <p:cNvSpPr txBox="1"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pl-PL" sz="4400" dirty="0">
                <a:latin typeface="Century Gothic"/>
                <a:ea typeface="Century Gothic"/>
                <a:cs typeface="Century Gothic"/>
                <a:sym typeface="Century Gothic"/>
              </a:rPr>
              <a:t>Rok 2024 – </a:t>
            </a:r>
            <a:r>
              <a:rPr lang="pl-PL" sz="4400" dirty="0"/>
              <a:t>kwiecień/maj</a:t>
            </a:r>
            <a:r>
              <a:rPr lang="pl-PL" sz="4400" dirty="0">
                <a:latin typeface="Century Gothic"/>
                <a:ea typeface="Century Gothic"/>
                <a:cs typeface="Century Gothic"/>
                <a:sym typeface="Century Gothic"/>
              </a:rPr>
              <a:t>- GRECJA</a:t>
            </a:r>
            <a:endParaRPr sz="4400" dirty="0"/>
          </a:p>
        </p:txBody>
      </p:sp>
      <p:sp>
        <p:nvSpPr>
          <p:cNvPr id="179" name="Google Shape;179;p4"/>
          <p:cNvSpPr/>
          <p:nvPr/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 extrusionOk="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4"/>
          <p:cNvSpPr txBox="1">
            <a:spLocks noGrp="1"/>
          </p:cNvSpPr>
          <p:nvPr>
            <p:ph type="body" idx="1"/>
          </p:nvPr>
        </p:nvSpPr>
        <p:spPr>
          <a:xfrm>
            <a:off x="648931" y="2548281"/>
            <a:ext cx="5122606" cy="365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1520"/>
              <a:buFont typeface="Noto Sans Symbols"/>
              <a:buChar char="🡺"/>
            </a:pPr>
            <a:r>
              <a:rPr lang="pl-PL" sz="1900">
                <a:solidFill>
                  <a:schemeClr val="dk1"/>
                </a:solidFill>
              </a:rPr>
              <a:t>Może wyjechać:</a:t>
            </a:r>
            <a:r>
              <a:rPr lang="pl-PL" sz="1900" b="1">
                <a:solidFill>
                  <a:schemeClr val="dk1"/>
                </a:solidFill>
              </a:rPr>
              <a:t> 30 uczniów + 5 opiekunów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A222"/>
              </a:buClr>
              <a:buSzPts val="1520"/>
              <a:buFont typeface="Noto Sans Symbols"/>
              <a:buChar char="🡺"/>
            </a:pPr>
            <a:r>
              <a:rPr lang="pl-PL" sz="1900" b="1">
                <a:solidFill>
                  <a:srgbClr val="FF0000"/>
                </a:solidFill>
              </a:rPr>
              <a:t>Wyjazd w pełni finansowany przez Unię Europejską (rodzice nie ponoszą kosztów wyjazdu dzieci)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A222"/>
              </a:buClr>
              <a:buSzPts val="1520"/>
              <a:buFont typeface="Noto Sans Symbols"/>
              <a:buNone/>
            </a:pPr>
            <a:r>
              <a:rPr lang="pl-PL" sz="1900">
                <a:solidFill>
                  <a:schemeClr val="dk1"/>
                </a:solidFill>
              </a:rPr>
              <a:t>W ramach wyjazdu dzieci mają zapewnione: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A222"/>
              </a:buClr>
              <a:buSzPts val="1520"/>
              <a:buFont typeface="Noto Sans Symbols"/>
              <a:buChar char="▪"/>
            </a:pPr>
            <a:r>
              <a:rPr lang="pl-PL" sz="1900" b="1">
                <a:solidFill>
                  <a:schemeClr val="dk1"/>
                </a:solidFill>
              </a:rPr>
              <a:t>Wyżywienie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A222"/>
              </a:buClr>
              <a:buSzPts val="1520"/>
              <a:buFont typeface="Noto Sans Symbols"/>
              <a:buChar char="▪"/>
            </a:pPr>
            <a:r>
              <a:rPr lang="pl-PL" sz="1900" b="1">
                <a:solidFill>
                  <a:schemeClr val="dk1"/>
                </a:solidFill>
              </a:rPr>
              <a:t>Nocleg w hotelu w pokojach 3-4 osobowych,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A222"/>
              </a:buClr>
              <a:buSzPts val="1520"/>
              <a:buFont typeface="Noto Sans Symbols"/>
              <a:buChar char="▪"/>
            </a:pPr>
            <a:r>
              <a:rPr lang="pl-PL" sz="1900" b="1">
                <a:solidFill>
                  <a:schemeClr val="dk1"/>
                </a:solidFill>
              </a:rPr>
              <a:t>Ubezpieczenie</a:t>
            </a:r>
            <a:endParaRPr/>
          </a:p>
          <a:p>
            <a:pPr marL="34290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20"/>
              <a:buNone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182" name="Google Shape;182;p4" descr="Obraz zawierający logo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916" y="3522800"/>
            <a:ext cx="5451627" cy="171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pl-PL" sz="2800" dirty="0">
                <a:sym typeface="Century Gothic"/>
              </a:rPr>
              <a:t>Rok 2024 – </a:t>
            </a:r>
            <a:r>
              <a:rPr lang="pl-PL" sz="2800" dirty="0"/>
              <a:t>kwiecień/maj</a:t>
            </a:r>
            <a:r>
              <a:rPr lang="pl-PL" sz="2800" dirty="0">
                <a:sym typeface="Century Gothic"/>
              </a:rPr>
              <a:t> - GRECJA</a:t>
            </a:r>
            <a:endParaRPr sz="2800" dirty="0"/>
          </a:p>
        </p:txBody>
      </p:sp>
      <p:sp>
        <p:nvSpPr>
          <p:cNvPr id="188" name="Google Shape;188;p5"/>
          <p:cNvSpPr txBox="1">
            <a:spLocks noGrp="1"/>
          </p:cNvSpPr>
          <p:nvPr>
            <p:ph type="body" idx="1"/>
          </p:nvPr>
        </p:nvSpPr>
        <p:spPr>
          <a:xfrm>
            <a:off x="648930" y="2438400"/>
            <a:ext cx="61881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lang="pl-PL"/>
              <a:t>Transport ekologiczny (autokar) </a:t>
            </a:r>
            <a:endParaRPr/>
          </a:p>
          <a:p>
            <a:pPr marL="182880" lvl="0" indent="-18288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lang="pl-PL" b="1"/>
              <a:t>Program merytoryczny </a:t>
            </a:r>
            <a:r>
              <a:rPr lang="pl-PL"/>
              <a:t>– nauka języka angielskiego, rozwijanie kompetencji społecznych</a:t>
            </a:r>
            <a:endParaRPr/>
          </a:p>
          <a:p>
            <a:pPr marL="182880" lvl="0" indent="-18288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lang="pl-PL" b="1"/>
              <a:t>Program kulturowy </a:t>
            </a:r>
            <a:r>
              <a:rPr lang="pl-PL"/>
              <a:t>– wycieczki, atrakcje, poznawanie kultury Grecji</a:t>
            </a:r>
            <a:endParaRPr/>
          </a:p>
          <a:p>
            <a:pPr marL="182880" lvl="0" indent="-18288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lang="pl-PL"/>
              <a:t>Pilot/opiekun grupy do dyspozycji 24 h mówiący w języku polskim/angielskim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89" name="Google Shape;189;p5"/>
          <p:cNvSpPr/>
          <p:nvPr/>
        </p:nvSpPr>
        <p:spPr>
          <a:xfrm>
            <a:off x="7015974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5"/>
          <p:cNvSpPr/>
          <p:nvPr/>
        </p:nvSpPr>
        <p:spPr>
          <a:xfrm rot="-54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 extrusionOk="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5" descr="Autobus z wypełnieniem pełny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871" y="1721993"/>
            <a:ext cx="3414010" cy="341401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pl-PL" sz="2000" dirty="0">
                <a:sym typeface="Century Gothic"/>
              </a:rPr>
              <a:t>Rok 2024 – </a:t>
            </a:r>
            <a:r>
              <a:rPr lang="pl-PL" sz="2000" dirty="0"/>
              <a:t>kwiecień/maj</a:t>
            </a:r>
            <a:r>
              <a:rPr lang="pl-PL" sz="2000" dirty="0">
                <a:sym typeface="Century Gothic"/>
              </a:rPr>
              <a:t> - GRECJA</a:t>
            </a:r>
            <a:endParaRPr sz="2000" dirty="0"/>
          </a:p>
        </p:txBody>
      </p:sp>
      <p:sp>
        <p:nvSpPr>
          <p:cNvPr id="199" name="Google Shape;199;p6"/>
          <p:cNvSpPr txBox="1">
            <a:spLocks noGrp="1"/>
          </p:cNvSpPr>
          <p:nvPr>
            <p:ph type="body" idx="1"/>
          </p:nvPr>
        </p:nvSpPr>
        <p:spPr>
          <a:xfrm>
            <a:off x="648930" y="2438400"/>
            <a:ext cx="4944151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A222"/>
              </a:buClr>
              <a:buSzPts val="1360"/>
              <a:buFont typeface="Arial"/>
              <a:buNone/>
            </a:pPr>
            <a:r>
              <a:rPr lang="pl-PL" sz="1700" b="1"/>
              <a:t>Rekrutacja będzie prowadzona w oparciu o:</a:t>
            </a:r>
            <a:endParaRPr/>
          </a:p>
          <a:p>
            <a:pPr marL="347472" lvl="0" indent="-3474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60"/>
              <a:buChar char="►"/>
            </a:pPr>
            <a:r>
              <a:rPr lang="pl-PL" sz="1700"/>
              <a:t>zasady równego dostępu do informacji </a:t>
            </a:r>
            <a:br>
              <a:rPr lang="pl-PL" sz="1700"/>
            </a:br>
            <a:r>
              <a:rPr lang="pl-PL" sz="1700"/>
              <a:t>o realizowanym przedsięwzięciu;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60"/>
              <a:buChar char="►"/>
            </a:pPr>
            <a:r>
              <a:rPr lang="pl-PL" sz="1700"/>
              <a:t>równość szans przy ubieganiu się </a:t>
            </a:r>
            <a:br>
              <a:rPr lang="pl-PL" sz="1700"/>
            </a:br>
            <a:r>
              <a:rPr lang="pl-PL" sz="1700"/>
              <a:t>o zakwalifikowanie na wyjazd zagraniczny bez względu na płeć, niepełnosprawność, wyznanie, itd.;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60"/>
              <a:buChar char="►"/>
            </a:pPr>
            <a:r>
              <a:rPr lang="pl-PL" sz="1700"/>
              <a:t>jasno i przejrzyście określone kryteria naboru.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6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A222"/>
              </a:buClr>
              <a:buSzPts val="1360"/>
              <a:buFont typeface="Arial"/>
              <a:buNone/>
            </a:pPr>
            <a:r>
              <a:rPr lang="pl-PL" sz="1700" b="1"/>
              <a:t>Regulamin zostanie zamieszczony na stronie internetowej szkoły oraz będzie dostępny </a:t>
            </a:r>
            <a:br>
              <a:rPr lang="pl-PL" sz="1700" b="1"/>
            </a:br>
            <a:r>
              <a:rPr lang="pl-PL" sz="1700" b="1"/>
              <a:t>w sekretariacie szkoły.</a:t>
            </a:r>
            <a:endParaRPr/>
          </a:p>
          <a:p>
            <a:pPr marL="342900" lvl="0" indent="-2565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endParaRPr sz="1700"/>
          </a:p>
        </p:txBody>
      </p:sp>
      <p:sp>
        <p:nvSpPr>
          <p:cNvPr id="200" name="Google Shape;200;p6"/>
          <p:cNvSpPr/>
          <p:nvPr/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B0B0B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6" descr="Grup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0689" y="1272230"/>
            <a:ext cx="4163991" cy="416399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>
            <a:spLocks noGrp="1"/>
          </p:cNvSpPr>
          <p:nvPr>
            <p:ph type="title"/>
          </p:nvPr>
        </p:nvSpPr>
        <p:spPr>
          <a:xfrm>
            <a:off x="647700" y="3115113"/>
            <a:ext cx="397879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pl-PL" sz="3600" dirty="0"/>
              <a:t>REGION:</a:t>
            </a:r>
            <a:br>
              <a:rPr lang="pl-PL" sz="3600" dirty="0"/>
            </a:br>
            <a:r>
              <a:rPr lang="pl-PL" sz="3600" dirty="0"/>
              <a:t>Riwiera Olimpijska </a:t>
            </a:r>
            <a:endParaRPr dirty="0"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4">
            <a:alphaModFix/>
          </a:blip>
          <a:srcRect t="25265" r="3" b="2"/>
          <a:stretch/>
        </p:blipFill>
        <p:spPr>
          <a:xfrm>
            <a:off x="5237527" y="184649"/>
            <a:ext cx="6873804" cy="3428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8"/>
          <p:cNvPicPr preferRelativeResize="0"/>
          <p:nvPr/>
        </p:nvPicPr>
        <p:blipFill rotWithShape="1">
          <a:blip r:embed="rId5">
            <a:alphaModFix/>
          </a:blip>
          <a:srcRect l="9128" r="23411" b="3"/>
          <a:stretch/>
        </p:blipFill>
        <p:spPr>
          <a:xfrm>
            <a:off x="5316658" y="3428998"/>
            <a:ext cx="3436902" cy="342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6">
            <a:alphaModFix/>
          </a:blip>
          <a:srcRect l="1707" r="23119"/>
          <a:stretch/>
        </p:blipFill>
        <p:spPr>
          <a:xfrm>
            <a:off x="8753560" y="3428998"/>
            <a:ext cx="3436902" cy="34289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8"/>
          <p:cNvCxnSpPr/>
          <p:nvPr/>
        </p:nvCxnSpPr>
        <p:spPr>
          <a:xfrm>
            <a:off x="8753560" y="3428998"/>
            <a:ext cx="0" cy="3428998"/>
          </a:xfrm>
          <a:prstGeom prst="straightConnector1">
            <a:avLst/>
          </a:pr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" name="Google Shape;229;p8"/>
          <p:cNvCxnSpPr/>
          <p:nvPr/>
        </p:nvCxnSpPr>
        <p:spPr>
          <a:xfrm>
            <a:off x="5316658" y="3428998"/>
            <a:ext cx="6873804" cy="0"/>
          </a:xfrm>
          <a:prstGeom prst="straightConnector1">
            <a:avLst/>
          </a:pr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0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0"/>
          <p:cNvSpPr txBox="1"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pl-PL" sz="3100" b="1"/>
              <a:t>Program kulturowy: spacery nad morzem, gry, zabawy, nauka tańców greckich</a:t>
            </a:r>
            <a:endParaRPr sz="3100" b="1"/>
          </a:p>
        </p:txBody>
      </p:sp>
      <p:pic>
        <p:nvPicPr>
          <p:cNvPr id="247" name="Google Shape;247;p10" descr="Obraz zawierający natura, na wolnym powietrzu, Nadbrzeżne i oceaniczne formy ukształtowania terenu, wybrzeże&#10;&#10;Opis wygenerowany automatycznie"/>
          <p:cNvPicPr preferRelativeResize="0"/>
          <p:nvPr/>
        </p:nvPicPr>
        <p:blipFill rotWithShape="1">
          <a:blip r:embed="rId8">
            <a:alphaModFix/>
          </a:blip>
          <a:srcRect r="54092" b="1"/>
          <a:stretch/>
        </p:blipFill>
        <p:spPr>
          <a:xfrm>
            <a:off x="635458" y="640080"/>
            <a:ext cx="2953512" cy="360273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2745"/>
              </a:srgbClr>
            </a:outerShdw>
          </a:effectLst>
        </p:spPr>
      </p:pic>
      <p:pic>
        <p:nvPicPr>
          <p:cNvPr id="248" name="Google Shape;248;p10" descr="Obraz zawierający na wolnym powietrzu, natura, niebo, Nadbrzeżne i oceaniczne formy ukształtowania terenu&#10;&#10;Opis wygenerowany automatycznie"/>
          <p:cNvPicPr preferRelativeResize="0"/>
          <p:nvPr/>
        </p:nvPicPr>
        <p:blipFill rotWithShape="1">
          <a:blip r:embed="rId9">
            <a:alphaModFix/>
          </a:blip>
          <a:srcRect l="7389" r="39324" b="2"/>
          <a:stretch/>
        </p:blipFill>
        <p:spPr>
          <a:xfrm>
            <a:off x="3746066" y="637032"/>
            <a:ext cx="2953512" cy="360273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2745"/>
              </a:srgbClr>
            </a:outerShdw>
          </a:effectLst>
        </p:spPr>
      </p:pic>
      <p:pic>
        <p:nvPicPr>
          <p:cNvPr id="249" name="Google Shape;249;p10" descr="Obraz zawierający tancerz, ubrania, Taniec, osoba&#10;&#10;Opis wygenerowany automatycznie"/>
          <p:cNvPicPr preferRelativeResize="0"/>
          <p:nvPr/>
        </p:nvPicPr>
        <p:blipFill rotWithShape="1">
          <a:blip r:embed="rId10">
            <a:alphaModFix/>
          </a:blip>
          <a:srcRect l="30234" r="29288" b="-1"/>
          <a:stretch/>
        </p:blipFill>
        <p:spPr>
          <a:xfrm>
            <a:off x="6856805" y="637032"/>
            <a:ext cx="2953512" cy="360273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0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0"/>
          <p:cNvSpPr txBox="1"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pl-PL" sz="3100" b="1"/>
              <a:t>Program kulturowy: spacery nad morzem, gry, zabawy, nauka tańców greckich</a:t>
            </a:r>
            <a:endParaRPr sz="3100" b="1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8075" y="512238"/>
            <a:ext cx="7244129" cy="39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on">
  <a:themeElements>
    <a:clrScheme name="J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Panoramiczny</PresentationFormat>
  <Paragraphs>34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Century Gothic</vt:lpstr>
      <vt:lpstr>Jon</vt:lpstr>
      <vt:lpstr>Akredytacja w programie Erasmus+ </vt:lpstr>
      <vt:lpstr>Cel Projektu</vt:lpstr>
      <vt:lpstr>Kto może wziąć udział w projekcie </vt:lpstr>
      <vt:lpstr>Rok 2024 – kwiecień/maj- GRECJA</vt:lpstr>
      <vt:lpstr>Rok 2024 – kwiecień/maj - GRECJA</vt:lpstr>
      <vt:lpstr>Rok 2024 – kwiecień/maj - GRECJA</vt:lpstr>
      <vt:lpstr>REGION: Riwiera Olimpijska </vt:lpstr>
      <vt:lpstr>Program kulturowy: spacery nad morzem, gry, zabawy, nauka tańców greckich</vt:lpstr>
      <vt:lpstr>Program kulturowy: spacery nad morzem, gry, zabawy, nauka tańców greckich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Akredytacja w programie Erasmus+ </dc:title>
  <dc:creator>Alicja Denisiuk</dc:creator>
  <cp:lastModifiedBy>Agnieszka.Sysio</cp:lastModifiedBy>
  <cp:revision>2</cp:revision>
  <dcterms:created xsi:type="dcterms:W3CDTF">2023-11-10T13:12:44Z</dcterms:created>
  <dcterms:modified xsi:type="dcterms:W3CDTF">2024-03-15T14:03:00Z</dcterms:modified>
</cp:coreProperties>
</file>